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6" r:id="rId1"/>
  </p:sldMasterIdLst>
  <p:notesMasterIdLst>
    <p:notesMasterId r:id="rId12"/>
  </p:notesMasterIdLst>
  <p:sldIdLst>
    <p:sldId id="264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7" y="4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4424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5946" y="1737361"/>
            <a:ext cx="10590790" cy="3995497"/>
          </a:xfrm>
        </p:spPr>
        <p:txBody>
          <a:bodyPr anchor="b"/>
          <a:lstStyle>
            <a:lvl1pPr>
              <a:defRPr sz="8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5946" y="5732856"/>
            <a:ext cx="10590790" cy="1033704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55335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5760704"/>
            <a:ext cx="10590788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85946" y="822960"/>
            <a:ext cx="10590790" cy="4368799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7" y="6440790"/>
            <a:ext cx="10590787" cy="592454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1179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737360"/>
            <a:ext cx="10590791" cy="2377440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10590791" cy="283464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67564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762" y="1737360"/>
            <a:ext cx="9599178" cy="2788049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2316481" y="4525409"/>
            <a:ext cx="8735579" cy="410609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68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5220788"/>
            <a:ext cx="10590791" cy="201168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77954" y="1165504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464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96588" y="3136545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464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122787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3749041"/>
            <a:ext cx="10590792" cy="198381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5" y="5732857"/>
            <a:ext cx="10590791" cy="1032480"/>
          </a:xfrm>
        </p:spPr>
        <p:txBody>
          <a:bodyPr anchor="t"/>
          <a:lstStyle>
            <a:lvl1pPr marL="0" indent="0" algn="l">
              <a:buNone/>
              <a:defRPr sz="24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06011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9537" y="2377440"/>
            <a:ext cx="353623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782956" y="3200400"/>
            <a:ext cx="3512820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0392" y="2377440"/>
            <a:ext cx="352348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647727" y="3200400"/>
            <a:ext cx="3536153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2377440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8549640" y="3200400"/>
            <a:ext cx="3518536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83340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956" y="5101139"/>
            <a:ext cx="352806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82956" y="2651760"/>
            <a:ext cx="352806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782956" y="5792654"/>
            <a:ext cx="3528060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7251" y="5101139"/>
            <a:ext cx="351663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667249" y="2651760"/>
            <a:ext cx="351663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665627" y="5792653"/>
            <a:ext cx="3521287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5101139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549639" y="2651760"/>
            <a:ext cx="3518536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8549491" y="5792650"/>
            <a:ext cx="3523196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16703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56999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965055" y="516256"/>
            <a:ext cx="2103121" cy="699135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2956" y="1064897"/>
            <a:ext cx="8907779" cy="644270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6612934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386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88246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3434080"/>
            <a:ext cx="10590788" cy="229877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6" y="5732857"/>
            <a:ext cx="10590790" cy="1032480"/>
          </a:xfrm>
        </p:spPr>
        <p:txBody>
          <a:bodyPr anchor="t"/>
          <a:lstStyle>
            <a:lvl1pPr marL="0" indent="0" algn="l">
              <a:buNone/>
              <a:defRPr sz="24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828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23975" y="2472690"/>
            <a:ext cx="5275607" cy="503491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5392" y="2467311"/>
            <a:ext cx="5275609" cy="5040294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47005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286000"/>
            <a:ext cx="527560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2397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5395" y="2286000"/>
            <a:ext cx="5275607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539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797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6148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7011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4" y="1737360"/>
            <a:ext cx="4081277" cy="1737360"/>
          </a:xfrm>
        </p:spPr>
        <p:txBody>
          <a:bodyPr anchor="b"/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1540" y="1737360"/>
            <a:ext cx="6235196" cy="5486400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4" y="3755137"/>
            <a:ext cx="4081276" cy="3474719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0223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89" y="2225030"/>
            <a:ext cx="6111487" cy="1889770"/>
          </a:xfrm>
        </p:spPr>
        <p:txBody>
          <a:bodyPr anchor="b">
            <a:normAutofit/>
          </a:bodyPr>
          <a:lstStyle>
            <a:lvl1pPr algn="l">
              <a:defRPr sz="432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39455" y="1371600"/>
            <a:ext cx="3840480" cy="548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6101975" cy="1645920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83417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3203623"/>
            <a:ext cx="4844414" cy="50259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3470817"/>
            <a:ext cx="1826894" cy="2838544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10330814" y="2011680"/>
            <a:ext cx="3383280" cy="338328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9599295" y="1"/>
            <a:ext cx="1924064" cy="136968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10327054" y="7315200"/>
            <a:ext cx="1192481" cy="9144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5334" y="543262"/>
            <a:ext cx="11285668" cy="16806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463502"/>
            <a:ext cx="10735849" cy="503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2186767" y="2148842"/>
            <a:ext cx="1188719" cy="3657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0741888" y="3870357"/>
            <a:ext cx="4631754" cy="36576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2423049" y="354876"/>
            <a:ext cx="1005839" cy="9212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336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4540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693" r:id="rId17"/>
    <p:sldLayoutId id="2147483694" r:id="rId18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504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6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2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30072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9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hyperlink" Target="https://gamma.app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hyperlink" Target="https://gamma.app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hyperlink" Target="https://gamma.app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gamma.app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hyperlink" Target="https://gamma.app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with text on it&#10;&#10;Description automatically generated">
            <a:extLst>
              <a:ext uri="{FF2B5EF4-FFF2-40B4-BE49-F238E27FC236}">
                <a16:creationId xmlns:a16="http://schemas.microsoft.com/office/drawing/2014/main" id="{F3BFEBEC-2911-7354-30EA-7C135DF92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1475" y="1912837"/>
            <a:ext cx="4762500" cy="4762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8D01DA-85E1-B286-5E06-440C88DF923D}"/>
              </a:ext>
            </a:extLst>
          </p:cNvPr>
          <p:cNvSpPr txBox="1"/>
          <p:nvPr/>
        </p:nvSpPr>
        <p:spPr>
          <a:xfrm>
            <a:off x="3781424" y="1632465"/>
            <a:ext cx="10620376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latin typeface="Amasis MT Pro Medium" panose="02040604050005020304" pitchFamily="18" charset="0"/>
              </a:rPr>
              <a:t>Sagar Institute of research and Technology</a:t>
            </a:r>
          </a:p>
          <a:p>
            <a:r>
              <a:rPr lang="en-IN" sz="4400" dirty="0">
                <a:latin typeface="Amasis MT Pro Medium" panose="02040604050005020304" pitchFamily="18" charset="0"/>
              </a:rPr>
              <a:t> </a:t>
            </a:r>
          </a:p>
          <a:p>
            <a:r>
              <a:rPr lang="en-IN" dirty="0">
                <a:latin typeface="Amasis MT Pro Medium" panose="02040604050005020304" pitchFamily="18" charset="0"/>
              </a:rPr>
              <a:t>Department of Artificial Intelligence And Machine Learning </a:t>
            </a:r>
          </a:p>
          <a:p>
            <a:endParaRPr lang="en-IN" dirty="0">
              <a:latin typeface="Amasis MT Pro Medium" panose="02040604050005020304" pitchFamily="18" charset="0"/>
            </a:endParaRPr>
          </a:p>
          <a:p>
            <a:r>
              <a:rPr lang="en-IN" sz="2800" dirty="0">
                <a:latin typeface="Amasis MT Pro Medium" panose="02040604050005020304" pitchFamily="18" charset="0"/>
              </a:rPr>
              <a:t>Expression of Interest </a:t>
            </a:r>
          </a:p>
          <a:p>
            <a:endParaRPr lang="en-IN" sz="2800" dirty="0">
              <a:latin typeface="Amasis MT Pro Medium" panose="02040604050005020304" pitchFamily="18" charset="0"/>
            </a:endParaRPr>
          </a:p>
          <a:p>
            <a:r>
              <a:rPr lang="en-IN" sz="2800" dirty="0">
                <a:latin typeface="Amasis MT Pro Medium" panose="02040604050005020304" pitchFamily="18" charset="0"/>
              </a:rPr>
              <a:t>BT – 107</a:t>
            </a:r>
          </a:p>
          <a:p>
            <a:endParaRPr lang="en-IN" sz="2800" dirty="0">
              <a:latin typeface="Amasis MT Pro Medium" panose="02040604050005020304" pitchFamily="18" charset="0"/>
            </a:endParaRPr>
          </a:p>
          <a:p>
            <a:r>
              <a:rPr lang="en-IN" sz="2800" dirty="0">
                <a:latin typeface="Amasis MT Pro Medium" panose="02040604050005020304" pitchFamily="18" charset="0"/>
              </a:rPr>
              <a:t>Submitted To:                                    Submitted by: </a:t>
            </a:r>
          </a:p>
          <a:p>
            <a:r>
              <a:rPr lang="en-IN" sz="2800" dirty="0" err="1">
                <a:latin typeface="Amasis MT Pro Medium" panose="02040604050005020304" pitchFamily="18" charset="0"/>
              </a:rPr>
              <a:t>Mrs.Shweta</a:t>
            </a:r>
            <a:r>
              <a:rPr lang="en-IN" sz="2800" dirty="0">
                <a:latin typeface="Amasis MT Pro Medium" panose="02040604050005020304" pitchFamily="18" charset="0"/>
              </a:rPr>
              <a:t> </a:t>
            </a:r>
            <a:r>
              <a:rPr lang="en-IN" sz="2800" dirty="0" err="1">
                <a:latin typeface="Amasis MT Pro Medium" panose="02040604050005020304" pitchFamily="18" charset="0"/>
              </a:rPr>
              <a:t>Biley</a:t>
            </a:r>
            <a:r>
              <a:rPr lang="en-IN" sz="2800" dirty="0">
                <a:latin typeface="Amasis MT Pro Medium" panose="02040604050005020304" pitchFamily="18" charset="0"/>
              </a:rPr>
              <a:t>                              Shubham </a:t>
            </a:r>
            <a:r>
              <a:rPr lang="en-IN" sz="2800" dirty="0" err="1">
                <a:latin typeface="Amasis MT Pro Medium" panose="02040604050005020304" pitchFamily="18" charset="0"/>
              </a:rPr>
              <a:t>Rahangdale</a:t>
            </a:r>
            <a:r>
              <a:rPr lang="en-IN" sz="2800" dirty="0">
                <a:latin typeface="Amasis MT Pro Medium" panose="02040604050005020304" pitchFamily="18" charset="0"/>
              </a:rPr>
              <a:t>      </a:t>
            </a:r>
          </a:p>
          <a:p>
            <a:r>
              <a:rPr lang="en-IN" sz="2800" dirty="0">
                <a:latin typeface="Amasis MT Pro Medium" panose="02040604050005020304" pitchFamily="18" charset="0"/>
              </a:rPr>
              <a:t>Department of AIML                         Roll No. 0133CL221100</a:t>
            </a:r>
          </a:p>
        </p:txBody>
      </p:sp>
    </p:spTree>
    <p:extLst>
      <p:ext uri="{BB962C8B-B14F-4D97-AF65-F5344CB8AC3E}">
        <p14:creationId xmlns:p14="http://schemas.microsoft.com/office/powerpoint/2010/main" val="4147997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14634A-C1B0-0264-5ADB-E4CBF14DFB25}"/>
              </a:ext>
            </a:extLst>
          </p:cNvPr>
          <p:cNvSpPr txBox="1"/>
          <p:nvPr/>
        </p:nvSpPr>
        <p:spPr>
          <a:xfrm>
            <a:off x="4247909" y="3391525"/>
            <a:ext cx="73152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800" dirty="0">
                <a:latin typeface="Amasis MT Pro Medium" panose="02040604050005020304" pitchFamily="18" charset="0"/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2382170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26242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HR Hiring System Using Expert System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42620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An innovative HR hiring system utilizing expert system technology to revolutionize the recruitment process, ensuring efficient and effective candidate selection.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33199" y="55948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819" y="5602486"/>
            <a:ext cx="340162" cy="34016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299686" y="5578197"/>
            <a:ext cx="394716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by shubham hacktechworld</a:t>
            </a:r>
            <a:endParaRPr lang="en-US" sz="2187" dirty="0"/>
          </a:p>
        </p:txBody>
      </p:sp>
      <p:pic>
        <p:nvPicPr>
          <p:cNvPr id="10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898338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Introduction to HR Hiring System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319599" y="4620339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Understanding the challenges faced by HR departments in traditional hiring processes and the need for a modern solution.</a:t>
            </a:r>
            <a:endParaRPr lang="en-US" sz="1750" dirty="0"/>
          </a:p>
        </p:txBody>
      </p:sp>
      <p:pic>
        <p:nvPicPr>
          <p:cNvPr id="7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>
              <a:alpha val="8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2037993" y="2898338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Explanation of Expert System Technology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4620339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Exploring the underlying principles and capabilities of expert systems and their relevance in HR hiring.</a:t>
            </a:r>
            <a:endParaRPr lang="en-US" sz="1750" dirty="0"/>
          </a:p>
        </p:txBody>
      </p:sp>
      <p:pic>
        <p:nvPicPr>
          <p:cNvPr id="8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346121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Benefits of Using an Expert System for Hiring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324171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1006912" y="3283387"/>
            <a:ext cx="1524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3318034"/>
            <a:ext cx="27051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Enhanced Efficiency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1555313" y="3798451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Streamlined candidate screening, assessment, and selection processes resulting in time and cost savings.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597485" y="324171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5744528" y="3283387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6319599" y="3318034"/>
            <a:ext cx="25984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Improved Accuracy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6319599" y="3798451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Reduced human bias and errors through objective analysis and data-driven decision-making.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33199" y="561582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13811">
            <a:solidFill>
              <a:srgbClr val="303B6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991672" y="5657493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1555313" y="5692140"/>
            <a:ext cx="28879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Consistent Evaluation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1555313" y="6172557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Standardized evaluation criteria ensuring fairness and equal opportunities for all applicants.</a:t>
            </a:r>
            <a:endParaRPr lang="en-US" sz="1750" dirty="0"/>
          </a:p>
        </p:txBody>
      </p:sp>
      <p:pic>
        <p:nvPicPr>
          <p:cNvPr id="18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2037993" y="1973818"/>
            <a:ext cx="101650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Key Features of Our HR Hiring System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223617"/>
            <a:ext cx="3156347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Intelligent Screening</a:t>
            </a:r>
            <a:endParaRPr lang="en-US" sz="2624" dirty="0"/>
          </a:p>
        </p:txBody>
      </p:sp>
      <p:sp>
        <p:nvSpPr>
          <p:cNvPr id="6" name="Text 4"/>
          <p:cNvSpPr/>
          <p:nvPr/>
        </p:nvSpPr>
        <p:spPr>
          <a:xfrm>
            <a:off x="2037993" y="4278749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Automated assessment of resumes and application details to shortlist the most qualified candidates.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223617"/>
            <a:ext cx="3156347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Evaluation Analytics</a:t>
            </a:r>
            <a:endParaRPr lang="en-US" sz="2624" dirty="0"/>
          </a:p>
        </p:txBody>
      </p:sp>
      <p:sp>
        <p:nvSpPr>
          <p:cNvPr id="8" name="Text 6"/>
          <p:cNvSpPr/>
          <p:nvPr/>
        </p:nvSpPr>
        <p:spPr>
          <a:xfrm>
            <a:off x="5743932" y="4278749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Comprehensive data analytics and reporting to track hiring performance and optimize the recruitment strategy.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223617"/>
            <a:ext cx="3156347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AI-driven Interviews</a:t>
            </a:r>
            <a:endParaRPr lang="en-US" sz="2624" dirty="0"/>
          </a:p>
        </p:txBody>
      </p:sp>
      <p:sp>
        <p:nvSpPr>
          <p:cNvPr id="10" name="Text 8"/>
          <p:cNvSpPr/>
          <p:nvPr/>
        </p:nvSpPr>
        <p:spPr>
          <a:xfrm>
            <a:off x="9449872" y="4278749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Utilization of artificial intelligence for conducting automated video interviews with customizable question sets.</a:t>
            </a:r>
            <a:endParaRPr lang="en-US" sz="1750" dirty="0"/>
          </a:p>
        </p:txBody>
      </p:sp>
      <p:pic>
        <p:nvPicPr>
          <p:cNvPr id="11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2037993" y="912138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Real-World Examples of Our System in Action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745224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05979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Company A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540216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Increased efficiency by 30% and reduced time-to-hire by implementing our HR hiring system.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745224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505991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Company B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540335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Improved candidate quality and minimized human bias leading to better organizational performance.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2745224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505991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Company C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540335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Enhanced candidate experience and optimized recruitment process resulting in higher satisfaction rates.</a:t>
            </a:r>
            <a:endParaRPr lang="en-US" sz="1750" dirty="0"/>
          </a:p>
        </p:txBody>
      </p:sp>
      <p:pic>
        <p:nvPicPr>
          <p:cNvPr id="14" name="Image 3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37993" y="4287083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Integration with Existing HR Infrastructure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2037993" y="6009084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Seamless integration with HRIS systems, ATS platforms, and other HR tools to ensure compatibility and maximize productivity.</a:t>
            </a:r>
            <a:endParaRPr lang="en-US" sz="1750" dirty="0"/>
          </a:p>
        </p:txBody>
      </p:sp>
      <p:pic>
        <p:nvPicPr>
          <p:cNvPr id="7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2037993" y="3190042"/>
            <a:ext cx="70256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Conclusion and Next Steps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4328755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Summarizing the benefits of our HR hiring system and outlining the next steps for organizations interested in adopting this cutting-edge technology.</a:t>
            </a:r>
            <a:endParaRPr lang="en-US" sz="1750" dirty="0"/>
          </a:p>
        </p:txBody>
      </p:sp>
      <p:pic>
        <p:nvPicPr>
          <p:cNvPr id="6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32</TotalTime>
  <Words>343</Words>
  <Application>Microsoft Office PowerPoint</Application>
  <PresentationFormat>Custom</PresentationFormat>
  <Paragraphs>55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Amasis MT Pro Medium</vt:lpstr>
      <vt:lpstr>Arial</vt:lpstr>
      <vt:lpstr>Calibri</vt:lpstr>
      <vt:lpstr>Century Gothic</vt:lpstr>
      <vt:lpstr>Epilogue</vt:lpstr>
      <vt:lpstr>Fraunces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Hack Tech World</cp:lastModifiedBy>
  <cp:revision>2</cp:revision>
  <dcterms:created xsi:type="dcterms:W3CDTF">2023-12-14T03:42:00Z</dcterms:created>
  <dcterms:modified xsi:type="dcterms:W3CDTF">2023-12-14T04:17:14Z</dcterms:modified>
</cp:coreProperties>
</file>